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Heebo" panose="02000000000000000000" pitchFamily="2" charset="0"/>
      <p:regular r:id="rId14"/>
    </p:embeddedFont>
    <p:embeddedFont>
      <p:font typeface="Montserrat" panose="020000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4AC4941-0B3C-D64A-A80A-B47797DD37AF}" type="datetimeFigureOut">
              <a:rPr lang="en-US" smtClean="0"/>
              <a:t>8/31/2024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026426C7-1DEF-CB41-9190-2AD229C72B0F}" type="slidenum">
              <a:rPr lang="en-US" smtClean="0"/>
              <a:t>‹#›</a:t>
            </a:fld>
            <a:endParaRPr lang="en-US"/>
          </a:p>
        </p:txBody>
      </p:sp>
    </p:spTree>
    <p:extLst>
      <p:ext uri="{BB962C8B-B14F-4D97-AF65-F5344CB8AC3E}">
        <p14:creationId xmlns:p14="http://schemas.microsoft.com/office/powerpoint/2010/main" val="3263879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15.png" /><Relationship Id="rId7" Type="http://schemas.openxmlformats.org/officeDocument/2006/relationships/image" Target="../media/image3.jpeg" /><Relationship Id="rId2" Type="http://schemas.openxmlformats.org/officeDocument/2006/relationships/notesSlide" Target="../notesSlides/notesSlide9.xml" /><Relationship Id="rId1" Type="http://schemas.openxmlformats.org/officeDocument/2006/relationships/slideLayout" Target="../slideLayouts/slideLayout10.xml" /><Relationship Id="rId6" Type="http://schemas.openxmlformats.org/officeDocument/2006/relationships/image" Target="../media/image18.png" /><Relationship Id="rId5" Type="http://schemas.openxmlformats.org/officeDocument/2006/relationships/image" Target="../media/image17.png" /><Relationship Id="rId4" Type="http://schemas.openxmlformats.org/officeDocument/2006/relationships/image" Target="../media/image16.png" /></Relationships>
</file>

<file path=ppt/slides/_rels/slide1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0.xml" /><Relationship Id="rId1" Type="http://schemas.openxmlformats.org/officeDocument/2006/relationships/slideLayout" Target="../slideLayouts/slideLayout11.xml" /><Relationship Id="rId4" Type="http://schemas.openxmlformats.org/officeDocument/2006/relationships/image" Target="../media/image3.jpe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3.xml" /><Relationship Id="rId1" Type="http://schemas.openxmlformats.org/officeDocument/2006/relationships/slideLayout" Target="../slideLayouts/slideLayout4.xml"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7.xml" /><Relationship Id="rId4" Type="http://schemas.openxmlformats.org/officeDocument/2006/relationships/image" Target="../media/image3.jpeg"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8.xml" /><Relationship Id="rId1" Type="http://schemas.openxmlformats.org/officeDocument/2006/relationships/slideLayout" Target="../slideLayouts/slideLayout9.xml" /><Relationship Id="rId5" Type="http://schemas.openxmlformats.org/officeDocument/2006/relationships/image" Target="../media/image3.jpe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25040-F518-A1E4-5AB2-A12D934C447D}"/>
              </a:ext>
            </a:extLst>
          </p:cNvPr>
          <p:cNvPicPr>
            <a:picLocks noChangeAspect="1"/>
          </p:cNvPicPr>
          <p:nvPr/>
        </p:nvPicPr>
        <p:blipFill>
          <a:blip r:embed="rId2"/>
          <a:srcRect l="15666" t="40110"/>
          <a:stretch/>
        </p:blipFill>
        <p:spPr>
          <a:xfrm>
            <a:off x="11590865" y="7745494"/>
            <a:ext cx="3039535" cy="395958"/>
          </a:xfrm>
          <a:prstGeom prst="rect">
            <a:avLst/>
          </a:prstGeom>
          <a:effectLst/>
        </p:spPr>
      </p:pic>
      <p:sp>
        <p:nvSpPr>
          <p:cNvPr id="5" name="Text 0">
            <a:extLst>
              <a:ext uri="{FF2B5EF4-FFF2-40B4-BE49-F238E27FC236}">
                <a16:creationId xmlns:a16="http://schemas.microsoft.com/office/drawing/2014/main" id="{DC0B7093-796A-A435-240E-80AD65B52C16}"/>
              </a:ext>
            </a:extLst>
          </p:cNvPr>
          <p:cNvSpPr/>
          <p:nvPr/>
        </p:nvSpPr>
        <p:spPr>
          <a:xfrm>
            <a:off x="864037" y="1010245"/>
            <a:ext cx="7415927" cy="4258628"/>
          </a:xfrm>
          <a:prstGeom prst="rect">
            <a:avLst/>
          </a:prstGeom>
          <a:noFill/>
          <a:ln/>
        </p:spPr>
        <p:txBody>
          <a:bodyPr wrap="square" lIns="0" tIns="0" rIns="0" bIns="0" rtlCol="0" anchor="t"/>
          <a:lstStyle/>
          <a:p>
            <a:pPr marL="0" indent="0">
              <a:lnSpc>
                <a:spcPts val="8350"/>
              </a:lnSpc>
              <a:buNone/>
            </a:pPr>
            <a:endParaRPr lang="en-US" sz="6700" dirty="0"/>
          </a:p>
        </p:txBody>
      </p:sp>
      <p:sp>
        <p:nvSpPr>
          <p:cNvPr id="7" name="TextBox 6">
            <a:extLst>
              <a:ext uri="{FF2B5EF4-FFF2-40B4-BE49-F238E27FC236}">
                <a16:creationId xmlns:a16="http://schemas.microsoft.com/office/drawing/2014/main" id="{52026E8D-DE6E-EA18-B43A-3E4B0D6A24E6}"/>
              </a:ext>
            </a:extLst>
          </p:cNvPr>
          <p:cNvSpPr txBox="1"/>
          <p:nvPr/>
        </p:nvSpPr>
        <p:spPr>
          <a:xfrm>
            <a:off x="864037" y="3139559"/>
            <a:ext cx="7881258" cy="1846659"/>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anchor="t">
            <a:spAutoFit/>
          </a:bodyPr>
          <a:lstStyle/>
          <a:p>
            <a:pPr rtl="0">
              <a:spcBef>
                <a:spcPts val="0"/>
              </a:spcBef>
              <a:spcAft>
                <a:spcPts val="0"/>
              </a:spcAft>
            </a:pPr>
            <a:r>
              <a:rPr lang="en-IN" sz="2400" b="1" strike="noStrike" dirty="0">
                <a:solidFill>
                  <a:schemeClr val="bg1"/>
                </a:solidFill>
                <a:effectLst/>
                <a:latin typeface="Times New Roman" panose="02000000000000000000" pitchFamily="2" charset="0"/>
              </a:rPr>
              <a:t>STUDENT NAME:</a:t>
            </a:r>
            <a:r>
              <a:rPr lang="en-GB" sz="2400" b="1" dirty="0">
                <a:solidFill>
                  <a:schemeClr val="bg1"/>
                </a:solidFill>
                <a:latin typeface="Times New Roman" panose="02000000000000000000" pitchFamily="2" charset="0"/>
              </a:rPr>
              <a:t> </a:t>
            </a:r>
            <a:r>
              <a:rPr lang="en-GB" sz="2400" b="1" dirty="0" err="1">
                <a:solidFill>
                  <a:schemeClr val="bg1"/>
                </a:solidFill>
                <a:latin typeface="Times New Roman" panose="02000000000000000000" pitchFamily="2" charset="0"/>
              </a:rPr>
              <a:t>K.</a:t>
            </a:r>
            <a:r>
              <a:rPr lang="en-GB" sz="2400" b="1" strike="noStrike" dirty="0" err="1">
                <a:solidFill>
                  <a:schemeClr val="bg1"/>
                </a:solidFill>
                <a:effectLst/>
                <a:latin typeface="Times New Roman" panose="02000000000000000000" pitchFamily="2" charset="0"/>
              </a:rPr>
              <a:t>Kanniga</a:t>
            </a:r>
            <a:r>
              <a:rPr lang="en-GB" sz="2400" b="1" strike="noStrike" dirty="0">
                <a:solidFill>
                  <a:schemeClr val="bg1"/>
                </a:solidFill>
                <a:effectLst/>
                <a:latin typeface="Times New Roman" panose="02000000000000000000" pitchFamily="2" charset="0"/>
              </a:rPr>
              <a:t> 
REGISTER  NO: 312200852
DEPARTMENT: </a:t>
            </a:r>
            <a:r>
              <a:rPr lang="en-GB" sz="2400" b="1" strike="noStrike" dirty="0" err="1">
                <a:solidFill>
                  <a:schemeClr val="bg1"/>
                </a:solidFill>
                <a:effectLst/>
                <a:latin typeface="Times New Roman" panose="02000000000000000000" pitchFamily="2" charset="0"/>
              </a:rPr>
              <a:t>B.Com</a:t>
            </a:r>
            <a:r>
              <a:rPr lang="en-GB" sz="2400" b="1" strike="noStrike" dirty="0">
                <a:solidFill>
                  <a:schemeClr val="bg1"/>
                </a:solidFill>
                <a:effectLst/>
                <a:latin typeface="Times New Roman" panose="02000000000000000000" pitchFamily="2" charset="0"/>
              </a:rPr>
              <a:t>(General)
COLLEGE: </a:t>
            </a:r>
            <a:r>
              <a:rPr lang="en-GB" sz="2400" b="1" strike="noStrike" dirty="0" err="1">
                <a:solidFill>
                  <a:schemeClr val="bg1"/>
                </a:solidFill>
                <a:effectLst/>
                <a:latin typeface="Times New Roman" panose="02000000000000000000" pitchFamily="2" charset="0"/>
              </a:rPr>
              <a:t>Pachaiyappa’s</a:t>
            </a:r>
            <a:r>
              <a:rPr lang="en-GB" sz="2400" b="1" strike="noStrike" dirty="0">
                <a:solidFill>
                  <a:schemeClr val="bg1"/>
                </a:solidFill>
                <a:effectLst/>
                <a:latin typeface="Times New Roman" panose="02000000000000000000" pitchFamily="2" charset="0"/>
              </a:rPr>
              <a:t> College For Women</a:t>
            </a:r>
            <a:br>
              <a:rPr lang="en-IN" dirty="0"/>
            </a:br>
            <a:endParaRPr lang="en-US" dirty="0"/>
          </a:p>
        </p:txBody>
      </p:sp>
    </p:spTree>
    <p:extLst>
      <p:ext uri="{BB962C8B-B14F-4D97-AF65-F5344CB8AC3E}">
        <p14:creationId xmlns:p14="http://schemas.microsoft.com/office/powerpoint/2010/main" val="2816617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7553" y="802362"/>
            <a:ext cx="7623334" cy="581382"/>
          </a:xfrm>
          <a:prstGeom prst="rect">
            <a:avLst/>
          </a:prstGeom>
          <a:noFill/>
          <a:ln/>
        </p:spPr>
        <p:txBody>
          <a:bodyPr wrap="none" lIns="0" tIns="0" rIns="0" bIns="0" rtlCol="0" anchor="t"/>
          <a:lstStyle/>
          <a:p>
            <a:pPr marL="0" indent="0">
              <a:lnSpc>
                <a:spcPts val="4550"/>
              </a:lnSpc>
              <a:buNone/>
            </a:pPr>
            <a:r>
              <a:rPr lang="en-US" sz="3650" dirty="0">
                <a:solidFill>
                  <a:srgbClr val="F2F0F4"/>
                </a:solidFill>
                <a:latin typeface="Montserrat" pitchFamily="34" charset="0"/>
                <a:ea typeface="Montserrat" pitchFamily="34" charset="-122"/>
                <a:cs typeface="Montserrat" pitchFamily="34" charset="-120"/>
              </a:rPr>
              <a:t>Conclusion &amp; Recommendations</a:t>
            </a:r>
            <a:endParaRPr lang="en-US" sz="3650" dirty="0"/>
          </a:p>
        </p:txBody>
      </p:sp>
      <p:pic>
        <p:nvPicPr>
          <p:cNvPr id="4" name="Image 1" descr="preencoded.png"/>
          <p:cNvPicPr>
            <a:picLocks noChangeAspect="1"/>
          </p:cNvPicPr>
          <p:nvPr/>
        </p:nvPicPr>
        <p:blipFill>
          <a:blip r:embed="rId4"/>
          <a:stretch>
            <a:fillRect/>
          </a:stretch>
        </p:blipFill>
        <p:spPr>
          <a:xfrm>
            <a:off x="6137553" y="1662827"/>
            <a:ext cx="465058" cy="465058"/>
          </a:xfrm>
          <a:prstGeom prst="rect">
            <a:avLst/>
          </a:prstGeom>
        </p:spPr>
      </p:pic>
      <p:sp>
        <p:nvSpPr>
          <p:cNvPr id="5" name="Text 1"/>
          <p:cNvSpPr/>
          <p:nvPr/>
        </p:nvSpPr>
        <p:spPr>
          <a:xfrm>
            <a:off x="6137553" y="2313861"/>
            <a:ext cx="2325767" cy="290632"/>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Key Takeaways</a:t>
            </a:r>
            <a:endParaRPr lang="en-US" sz="1800" dirty="0"/>
          </a:p>
        </p:txBody>
      </p:sp>
      <p:sp>
        <p:nvSpPr>
          <p:cNvPr id="6" name="Text 2"/>
          <p:cNvSpPr/>
          <p:nvPr/>
        </p:nvSpPr>
        <p:spPr>
          <a:xfrm>
            <a:off x="6137553" y="2716054"/>
            <a:ext cx="7841694" cy="59531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pitchFamily="34" charset="0"/>
                <a:ea typeface="Heebo" pitchFamily="34" charset="-122"/>
                <a:cs typeface="Heebo" pitchFamily="34" charset="-120"/>
              </a:rPr>
              <a:t>The analysis highlighted the importance of addressing employee satisfaction, career development opportunities, and work-life balance.</a:t>
            </a:r>
            <a:endParaRPr lang="en-US" sz="1450" dirty="0"/>
          </a:p>
        </p:txBody>
      </p:sp>
      <p:pic>
        <p:nvPicPr>
          <p:cNvPr id="7" name="Image 2" descr="preencoded.png"/>
          <p:cNvPicPr>
            <a:picLocks noChangeAspect="1"/>
          </p:cNvPicPr>
          <p:nvPr/>
        </p:nvPicPr>
        <p:blipFill>
          <a:blip r:embed="rId5"/>
          <a:stretch>
            <a:fillRect/>
          </a:stretch>
        </p:blipFill>
        <p:spPr>
          <a:xfrm>
            <a:off x="6137553" y="3869531"/>
            <a:ext cx="465058" cy="465058"/>
          </a:xfrm>
          <a:prstGeom prst="rect">
            <a:avLst/>
          </a:prstGeom>
        </p:spPr>
      </p:pic>
      <p:sp>
        <p:nvSpPr>
          <p:cNvPr id="8" name="Text 3"/>
          <p:cNvSpPr/>
          <p:nvPr/>
        </p:nvSpPr>
        <p:spPr>
          <a:xfrm>
            <a:off x="6137553" y="4520565"/>
            <a:ext cx="2325767" cy="290632"/>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Recommendations</a:t>
            </a:r>
            <a:endParaRPr lang="en-US" sz="1800" dirty="0"/>
          </a:p>
        </p:txBody>
      </p:sp>
      <p:sp>
        <p:nvSpPr>
          <p:cNvPr id="9" name="Text 4"/>
          <p:cNvSpPr/>
          <p:nvPr/>
        </p:nvSpPr>
        <p:spPr>
          <a:xfrm>
            <a:off x="6137553" y="4922758"/>
            <a:ext cx="7841694" cy="59531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pitchFamily="34" charset="0"/>
                <a:ea typeface="Heebo" pitchFamily="34" charset="-122"/>
                <a:cs typeface="Heebo" pitchFamily="34" charset="-120"/>
              </a:rPr>
              <a:t>Implement employee engagement initiatives, provide career development programs, and improve work-life balance policies.</a:t>
            </a:r>
            <a:endParaRPr lang="en-US" sz="1450" dirty="0"/>
          </a:p>
        </p:txBody>
      </p:sp>
      <p:pic>
        <p:nvPicPr>
          <p:cNvPr id="10" name="Image 3" descr="preencoded.png"/>
          <p:cNvPicPr>
            <a:picLocks noChangeAspect="1"/>
          </p:cNvPicPr>
          <p:nvPr/>
        </p:nvPicPr>
        <p:blipFill>
          <a:blip r:embed="rId6"/>
          <a:stretch>
            <a:fillRect/>
          </a:stretch>
        </p:blipFill>
        <p:spPr>
          <a:xfrm>
            <a:off x="6137553" y="6076236"/>
            <a:ext cx="465058" cy="465058"/>
          </a:xfrm>
          <a:prstGeom prst="rect">
            <a:avLst/>
          </a:prstGeom>
        </p:spPr>
      </p:pic>
      <p:sp>
        <p:nvSpPr>
          <p:cNvPr id="11" name="Text 5"/>
          <p:cNvSpPr/>
          <p:nvPr/>
        </p:nvSpPr>
        <p:spPr>
          <a:xfrm>
            <a:off x="6137553" y="6727269"/>
            <a:ext cx="2705576" cy="290632"/>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Continuous Monitoring</a:t>
            </a:r>
            <a:endParaRPr lang="en-US" sz="1800" dirty="0"/>
          </a:p>
        </p:txBody>
      </p:sp>
      <p:sp>
        <p:nvSpPr>
          <p:cNvPr id="12" name="Text 6"/>
          <p:cNvSpPr/>
          <p:nvPr/>
        </p:nvSpPr>
        <p:spPr>
          <a:xfrm>
            <a:off x="6137553" y="7129463"/>
            <a:ext cx="7841694" cy="297656"/>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pitchFamily="34" charset="0"/>
                <a:ea typeface="Heebo" pitchFamily="34" charset="-122"/>
                <a:cs typeface="Heebo" pitchFamily="34" charset="-120"/>
              </a:rPr>
              <a:t>Regularly monitor employee turnover metrics and adjust strategies as needed.</a:t>
            </a:r>
            <a:endParaRPr lang="en-US" sz="1450" dirty="0"/>
          </a:p>
        </p:txBody>
      </p:sp>
      <p:pic>
        <p:nvPicPr>
          <p:cNvPr id="14" name="Picture 13">
            <a:extLst>
              <a:ext uri="{FF2B5EF4-FFF2-40B4-BE49-F238E27FC236}">
                <a16:creationId xmlns:a16="http://schemas.microsoft.com/office/drawing/2014/main" id="{D2FEC167-CAC6-4760-2558-63BD1B770297}"/>
              </a:ext>
            </a:extLst>
          </p:cNvPr>
          <p:cNvPicPr>
            <a:picLocks noChangeAspect="1"/>
          </p:cNvPicPr>
          <p:nvPr/>
        </p:nvPicPr>
        <p:blipFill>
          <a:blip r:embed="rId7"/>
          <a:srcRect l="15666" t="40110"/>
          <a:stretch/>
        </p:blipFill>
        <p:spPr>
          <a:xfrm>
            <a:off x="11590865" y="7745494"/>
            <a:ext cx="3039535" cy="395958"/>
          </a:xfrm>
          <a:prstGeom prst="rect">
            <a:avLst/>
          </a:prstGeom>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22471"/>
            <a:ext cx="635865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Next Steps &amp; Closing</a:t>
            </a:r>
            <a:endParaRPr lang="en-US" sz="4850" dirty="0"/>
          </a:p>
        </p:txBody>
      </p:sp>
      <p:sp>
        <p:nvSpPr>
          <p:cNvPr id="4" name="Shape 1"/>
          <p:cNvSpPr/>
          <p:nvPr/>
        </p:nvSpPr>
        <p:spPr>
          <a:xfrm>
            <a:off x="6350437" y="1864281"/>
            <a:ext cx="7415927" cy="1848088"/>
          </a:xfrm>
          <a:prstGeom prst="roundRect">
            <a:avLst>
              <a:gd name="adj" fmla="val 5611"/>
            </a:avLst>
          </a:prstGeom>
          <a:solidFill>
            <a:srgbClr val="31136C"/>
          </a:solidFill>
          <a:ln w="15240">
            <a:solidFill>
              <a:srgbClr val="4A2C85"/>
            </a:solidFill>
            <a:prstDash val="solid"/>
          </a:ln>
        </p:spPr>
      </p:sp>
      <p:sp>
        <p:nvSpPr>
          <p:cNvPr id="5" name="Text 2"/>
          <p:cNvSpPr/>
          <p:nvPr/>
        </p:nvSpPr>
        <p:spPr>
          <a:xfrm>
            <a:off x="6612493" y="212633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Action Plan</a:t>
            </a:r>
            <a:endParaRPr lang="en-US" sz="2400" dirty="0"/>
          </a:p>
        </p:txBody>
      </p:sp>
      <p:sp>
        <p:nvSpPr>
          <p:cNvPr id="6" name="Text 3"/>
          <p:cNvSpPr/>
          <p:nvPr/>
        </p:nvSpPr>
        <p:spPr>
          <a:xfrm>
            <a:off x="6612493" y="2660213"/>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Develop an action plan based on the recommendations to address employee turnover.</a:t>
            </a:r>
            <a:endParaRPr lang="en-US" sz="1900" dirty="0"/>
          </a:p>
        </p:txBody>
      </p:sp>
      <p:sp>
        <p:nvSpPr>
          <p:cNvPr id="7" name="Shape 4"/>
          <p:cNvSpPr/>
          <p:nvPr/>
        </p:nvSpPr>
        <p:spPr>
          <a:xfrm>
            <a:off x="6350437" y="3959185"/>
            <a:ext cx="7415927" cy="1453039"/>
          </a:xfrm>
          <a:prstGeom prst="roundRect">
            <a:avLst>
              <a:gd name="adj" fmla="val 7136"/>
            </a:avLst>
          </a:prstGeom>
          <a:solidFill>
            <a:srgbClr val="31136C"/>
          </a:solidFill>
          <a:ln w="15240">
            <a:solidFill>
              <a:srgbClr val="4A2C85"/>
            </a:solidFill>
            <a:prstDash val="solid"/>
          </a:ln>
        </p:spPr>
      </p:sp>
      <p:sp>
        <p:nvSpPr>
          <p:cNvPr id="8" name="Text 5"/>
          <p:cNvSpPr/>
          <p:nvPr/>
        </p:nvSpPr>
        <p:spPr>
          <a:xfrm>
            <a:off x="6612493" y="422124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Implementation</a:t>
            </a:r>
            <a:endParaRPr lang="en-US" sz="2400" dirty="0"/>
          </a:p>
        </p:txBody>
      </p:sp>
      <p:sp>
        <p:nvSpPr>
          <p:cNvPr id="9" name="Text 6"/>
          <p:cNvSpPr/>
          <p:nvPr/>
        </p:nvSpPr>
        <p:spPr>
          <a:xfrm>
            <a:off x="6612493" y="4755118"/>
            <a:ext cx="6891814"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Implement the action plan and track progress over time.</a:t>
            </a:r>
            <a:endParaRPr lang="en-US" sz="1900" dirty="0"/>
          </a:p>
        </p:txBody>
      </p:sp>
      <p:sp>
        <p:nvSpPr>
          <p:cNvPr id="10" name="Shape 7"/>
          <p:cNvSpPr/>
          <p:nvPr/>
        </p:nvSpPr>
        <p:spPr>
          <a:xfrm>
            <a:off x="6350437" y="5659041"/>
            <a:ext cx="7415927" cy="1848088"/>
          </a:xfrm>
          <a:prstGeom prst="roundRect">
            <a:avLst>
              <a:gd name="adj" fmla="val 5611"/>
            </a:avLst>
          </a:prstGeom>
          <a:solidFill>
            <a:srgbClr val="31136C"/>
          </a:solidFill>
          <a:ln w="15240">
            <a:solidFill>
              <a:srgbClr val="4A2C85"/>
            </a:solidFill>
            <a:prstDash val="solid"/>
          </a:ln>
        </p:spPr>
      </p:sp>
      <p:sp>
        <p:nvSpPr>
          <p:cNvPr id="11" name="Text 8"/>
          <p:cNvSpPr/>
          <p:nvPr/>
        </p:nvSpPr>
        <p:spPr>
          <a:xfrm>
            <a:off x="6612493" y="5921097"/>
            <a:ext cx="4008953"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Continuous Improvement</a:t>
            </a:r>
            <a:endParaRPr lang="en-US" sz="2400" dirty="0"/>
          </a:p>
        </p:txBody>
      </p:sp>
      <p:sp>
        <p:nvSpPr>
          <p:cNvPr id="12" name="Text 9"/>
          <p:cNvSpPr/>
          <p:nvPr/>
        </p:nvSpPr>
        <p:spPr>
          <a:xfrm>
            <a:off x="6612493" y="6454973"/>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Continuously evaluate and refine strategies to optimize employee retention.</a:t>
            </a:r>
            <a:endParaRPr lang="en-US" sz="1900" dirty="0"/>
          </a:p>
        </p:txBody>
      </p:sp>
      <p:pic>
        <p:nvPicPr>
          <p:cNvPr id="14" name="Picture 13">
            <a:extLst>
              <a:ext uri="{FF2B5EF4-FFF2-40B4-BE49-F238E27FC236}">
                <a16:creationId xmlns:a16="http://schemas.microsoft.com/office/drawing/2014/main" id="{84302E87-AF17-2307-3AD3-8F43ABAEE1BB}"/>
              </a:ext>
            </a:extLst>
          </p:cNvPr>
          <p:cNvPicPr>
            <a:picLocks noChangeAspect="1"/>
          </p:cNvPicPr>
          <p:nvPr/>
        </p:nvPicPr>
        <p:blipFill>
          <a:blip r:embed="rId4"/>
          <a:srcRect l="15666" t="40110"/>
          <a:stretch/>
        </p:blipFill>
        <p:spPr>
          <a:xfrm>
            <a:off x="11590865" y="7745494"/>
            <a:ext cx="3039535" cy="395958"/>
          </a:xfrm>
          <a:prstGeom prst="rect">
            <a:avLst/>
          </a:prstGeom>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6" y="461129"/>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Employee Turnover Analysis: A Data-Driven Approach</a:t>
            </a:r>
            <a:endParaRPr lang="en-US" sz="6700" dirty="0"/>
          </a:p>
        </p:txBody>
      </p:sp>
      <p:sp>
        <p:nvSpPr>
          <p:cNvPr id="4" name="Text 1"/>
          <p:cNvSpPr/>
          <p:nvPr/>
        </p:nvSpPr>
        <p:spPr>
          <a:xfrm>
            <a:off x="864037" y="5639157"/>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This presentation explores the use of pivot tables to analyze employee turnover data. We will delve into the definition, metrics, and benefits of this powerful tool, and demonstrate its application through a case study.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3"/>
          </a:xfrm>
          <a:prstGeom prst="rect">
            <a:avLst/>
          </a:prstGeom>
        </p:spPr>
      </p:pic>
      <p:sp>
        <p:nvSpPr>
          <p:cNvPr id="3" name="Text 0"/>
          <p:cNvSpPr/>
          <p:nvPr/>
        </p:nvSpPr>
        <p:spPr>
          <a:xfrm>
            <a:off x="710803" y="558522"/>
            <a:ext cx="7722394" cy="1269444"/>
          </a:xfrm>
          <a:prstGeom prst="rect">
            <a:avLst/>
          </a:prstGeom>
          <a:noFill/>
          <a:ln/>
        </p:spPr>
        <p:txBody>
          <a:bodyPr wrap="squar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Overview of Employee Turnover Analysis</a:t>
            </a:r>
            <a:endParaRPr lang="en-US" sz="3950" dirty="0"/>
          </a:p>
        </p:txBody>
      </p:sp>
      <p:sp>
        <p:nvSpPr>
          <p:cNvPr id="4" name="Shape 1"/>
          <p:cNvSpPr/>
          <p:nvPr/>
        </p:nvSpPr>
        <p:spPr>
          <a:xfrm>
            <a:off x="1003935" y="2132528"/>
            <a:ext cx="22860" cy="5540693"/>
          </a:xfrm>
          <a:prstGeom prst="roundRect">
            <a:avLst>
              <a:gd name="adj" fmla="val 373177"/>
            </a:avLst>
          </a:prstGeom>
          <a:solidFill>
            <a:srgbClr val="4A2C85"/>
          </a:solidFill>
          <a:ln/>
        </p:spPr>
      </p:sp>
      <p:sp>
        <p:nvSpPr>
          <p:cNvPr id="5" name="Shape 2"/>
          <p:cNvSpPr/>
          <p:nvPr/>
        </p:nvSpPr>
        <p:spPr>
          <a:xfrm>
            <a:off x="1220986" y="2578060"/>
            <a:ext cx="710803" cy="22860"/>
          </a:xfrm>
          <a:prstGeom prst="roundRect">
            <a:avLst>
              <a:gd name="adj" fmla="val 373177"/>
            </a:avLst>
          </a:prstGeom>
          <a:solidFill>
            <a:srgbClr val="4A2C85"/>
          </a:solidFill>
          <a:ln/>
        </p:spPr>
      </p:sp>
      <p:sp>
        <p:nvSpPr>
          <p:cNvPr id="6" name="Shape 3"/>
          <p:cNvSpPr/>
          <p:nvPr/>
        </p:nvSpPr>
        <p:spPr>
          <a:xfrm>
            <a:off x="786884" y="2361009"/>
            <a:ext cx="456962" cy="456962"/>
          </a:xfrm>
          <a:prstGeom prst="roundRect">
            <a:avLst>
              <a:gd name="adj" fmla="val 18669"/>
            </a:avLst>
          </a:prstGeom>
          <a:solidFill>
            <a:srgbClr val="31136C"/>
          </a:solidFill>
          <a:ln w="7620">
            <a:solidFill>
              <a:srgbClr val="4A2C85"/>
            </a:solidFill>
            <a:prstDash val="solid"/>
          </a:ln>
        </p:spPr>
      </p:sp>
      <p:sp>
        <p:nvSpPr>
          <p:cNvPr id="7" name="Text 4"/>
          <p:cNvSpPr/>
          <p:nvPr/>
        </p:nvSpPr>
        <p:spPr>
          <a:xfrm>
            <a:off x="960358" y="2437090"/>
            <a:ext cx="110014" cy="304681"/>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8" name="Text 5"/>
          <p:cNvSpPr/>
          <p:nvPr/>
        </p:nvSpPr>
        <p:spPr>
          <a:xfrm>
            <a:off x="2132409" y="2335530"/>
            <a:ext cx="2538889" cy="317302"/>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Definition</a:t>
            </a:r>
            <a:endParaRPr lang="en-US" sz="1950" dirty="0"/>
          </a:p>
        </p:txBody>
      </p:sp>
      <p:sp>
        <p:nvSpPr>
          <p:cNvPr id="9" name="Text 6"/>
          <p:cNvSpPr/>
          <p:nvPr/>
        </p:nvSpPr>
        <p:spPr>
          <a:xfrm>
            <a:off x="2132409" y="2774633"/>
            <a:ext cx="6300788" cy="974765"/>
          </a:xfrm>
          <a:prstGeom prst="rect">
            <a:avLst/>
          </a:prstGeom>
          <a:noFill/>
          <a:ln/>
        </p:spPr>
        <p:txBody>
          <a:bodyPr wrap="square" lIns="0" tIns="0" rIns="0" bIns="0" rtlCol="0" anchor="t"/>
          <a:lstStyle/>
          <a:p>
            <a:pPr marL="0" indent="0" algn="l">
              <a:lnSpc>
                <a:spcPts val="2550"/>
              </a:lnSpc>
              <a:buNone/>
            </a:pPr>
            <a:r>
              <a:rPr lang="en-US" sz="1550" dirty="0">
                <a:solidFill>
                  <a:srgbClr val="DCD7E5"/>
                </a:solidFill>
                <a:latin typeface="Heebo" pitchFamily="34" charset="0"/>
                <a:ea typeface="Heebo" pitchFamily="34" charset="-122"/>
                <a:cs typeface="Heebo" pitchFamily="34" charset="-120"/>
              </a:rPr>
              <a:t>Employee turnover refers to the rate at which employees leave a company. It is a critical metric for businesses to track, as it can impact productivity, morale, and profitability.</a:t>
            </a:r>
            <a:endParaRPr lang="en-US" sz="1550" dirty="0"/>
          </a:p>
        </p:txBody>
      </p:sp>
      <p:sp>
        <p:nvSpPr>
          <p:cNvPr id="10" name="Shape 7"/>
          <p:cNvSpPr/>
          <p:nvPr/>
        </p:nvSpPr>
        <p:spPr>
          <a:xfrm>
            <a:off x="1220986" y="4600932"/>
            <a:ext cx="710803" cy="22860"/>
          </a:xfrm>
          <a:prstGeom prst="roundRect">
            <a:avLst>
              <a:gd name="adj" fmla="val 373177"/>
            </a:avLst>
          </a:prstGeom>
          <a:solidFill>
            <a:srgbClr val="4A2C85"/>
          </a:solidFill>
          <a:ln/>
        </p:spPr>
      </p:sp>
      <p:sp>
        <p:nvSpPr>
          <p:cNvPr id="11" name="Shape 8"/>
          <p:cNvSpPr/>
          <p:nvPr/>
        </p:nvSpPr>
        <p:spPr>
          <a:xfrm>
            <a:off x="786884" y="4383881"/>
            <a:ext cx="456962" cy="456962"/>
          </a:xfrm>
          <a:prstGeom prst="roundRect">
            <a:avLst>
              <a:gd name="adj" fmla="val 18669"/>
            </a:avLst>
          </a:prstGeom>
          <a:solidFill>
            <a:srgbClr val="31136C"/>
          </a:solidFill>
          <a:ln w="7620">
            <a:solidFill>
              <a:srgbClr val="4A2C85"/>
            </a:solidFill>
            <a:prstDash val="solid"/>
          </a:ln>
        </p:spPr>
      </p:sp>
      <p:sp>
        <p:nvSpPr>
          <p:cNvPr id="12" name="Text 9"/>
          <p:cNvSpPr/>
          <p:nvPr/>
        </p:nvSpPr>
        <p:spPr>
          <a:xfrm>
            <a:off x="928807" y="4459962"/>
            <a:ext cx="172998" cy="304681"/>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3" name="Text 10"/>
          <p:cNvSpPr/>
          <p:nvPr/>
        </p:nvSpPr>
        <p:spPr>
          <a:xfrm>
            <a:off x="2132409" y="4358402"/>
            <a:ext cx="2538889" cy="317302"/>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Significance</a:t>
            </a:r>
            <a:endParaRPr lang="en-US" sz="1950" dirty="0"/>
          </a:p>
        </p:txBody>
      </p:sp>
      <p:sp>
        <p:nvSpPr>
          <p:cNvPr id="14" name="Text 11"/>
          <p:cNvSpPr/>
          <p:nvPr/>
        </p:nvSpPr>
        <p:spPr>
          <a:xfrm>
            <a:off x="2132409" y="4797504"/>
            <a:ext cx="6300788" cy="974765"/>
          </a:xfrm>
          <a:prstGeom prst="rect">
            <a:avLst/>
          </a:prstGeom>
          <a:noFill/>
          <a:ln/>
        </p:spPr>
        <p:txBody>
          <a:bodyPr wrap="square" lIns="0" tIns="0" rIns="0" bIns="0" rtlCol="0" anchor="t"/>
          <a:lstStyle/>
          <a:p>
            <a:pPr marL="0" indent="0" algn="l">
              <a:lnSpc>
                <a:spcPts val="2550"/>
              </a:lnSpc>
              <a:buNone/>
            </a:pPr>
            <a:r>
              <a:rPr lang="en-US" sz="1550" dirty="0">
                <a:solidFill>
                  <a:srgbClr val="DCD7E5"/>
                </a:solidFill>
                <a:latin typeface="Heebo" pitchFamily="34" charset="0"/>
                <a:ea typeface="Heebo" pitchFamily="34" charset="-122"/>
                <a:cs typeface="Heebo" pitchFamily="34" charset="-120"/>
              </a:rPr>
              <a:t>Understanding the reasons behind employee turnover is crucial for identifying areas for improvement and implementing strategies to retain valuable talent.</a:t>
            </a:r>
            <a:endParaRPr lang="en-US" sz="1550" dirty="0"/>
          </a:p>
        </p:txBody>
      </p:sp>
      <p:sp>
        <p:nvSpPr>
          <p:cNvPr id="15" name="Shape 12"/>
          <p:cNvSpPr/>
          <p:nvPr/>
        </p:nvSpPr>
        <p:spPr>
          <a:xfrm>
            <a:off x="1220986" y="6623804"/>
            <a:ext cx="710803" cy="22860"/>
          </a:xfrm>
          <a:prstGeom prst="roundRect">
            <a:avLst>
              <a:gd name="adj" fmla="val 373177"/>
            </a:avLst>
          </a:prstGeom>
          <a:solidFill>
            <a:srgbClr val="4A2C85"/>
          </a:solidFill>
          <a:ln/>
        </p:spPr>
      </p:sp>
      <p:sp>
        <p:nvSpPr>
          <p:cNvPr id="16" name="Shape 13"/>
          <p:cNvSpPr/>
          <p:nvPr/>
        </p:nvSpPr>
        <p:spPr>
          <a:xfrm>
            <a:off x="786884" y="6406753"/>
            <a:ext cx="456962" cy="45696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929402" y="6482834"/>
            <a:ext cx="171807" cy="304681"/>
          </a:xfrm>
          <a:prstGeom prst="rect">
            <a:avLst/>
          </a:prstGeom>
          <a:noFill/>
          <a:ln/>
        </p:spPr>
        <p:txBody>
          <a:bodyPr wrap="none" lIns="0" tIns="0" rIns="0" bIns="0" rtlCol="0" anchor="t"/>
          <a:lstStyle/>
          <a:p>
            <a:pPr marL="0" indent="0" algn="ctr">
              <a:lnSpc>
                <a:spcPts val="235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8" name="Text 15"/>
          <p:cNvSpPr/>
          <p:nvPr/>
        </p:nvSpPr>
        <p:spPr>
          <a:xfrm>
            <a:off x="2132409" y="6381274"/>
            <a:ext cx="2538889" cy="317302"/>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Impact</a:t>
            </a:r>
            <a:endParaRPr lang="en-US" sz="1950" dirty="0"/>
          </a:p>
        </p:txBody>
      </p:sp>
      <p:sp>
        <p:nvSpPr>
          <p:cNvPr id="19" name="Text 16"/>
          <p:cNvSpPr/>
          <p:nvPr/>
        </p:nvSpPr>
        <p:spPr>
          <a:xfrm>
            <a:off x="2132409" y="6820376"/>
            <a:ext cx="6300788" cy="649843"/>
          </a:xfrm>
          <a:prstGeom prst="rect">
            <a:avLst/>
          </a:prstGeom>
          <a:noFill/>
          <a:ln/>
        </p:spPr>
        <p:txBody>
          <a:bodyPr wrap="square" lIns="0" tIns="0" rIns="0" bIns="0" rtlCol="0" anchor="t"/>
          <a:lstStyle/>
          <a:p>
            <a:pPr marL="0" indent="0" algn="l">
              <a:lnSpc>
                <a:spcPts val="2550"/>
              </a:lnSpc>
              <a:buNone/>
            </a:pPr>
            <a:r>
              <a:rPr lang="en-US" sz="1550" dirty="0">
                <a:solidFill>
                  <a:srgbClr val="DCD7E5"/>
                </a:solidFill>
                <a:latin typeface="Heebo" pitchFamily="34" charset="0"/>
                <a:ea typeface="Heebo" pitchFamily="34" charset="-122"/>
                <a:cs typeface="Heebo" pitchFamily="34" charset="-120"/>
              </a:rPr>
              <a:t>High turnover can lead to increased hiring costs, decreased productivity, and a loss of institutional knowledge.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65C7E0F-944D-7C24-5843-8559EAD11CBA}"/>
              </a:ext>
            </a:extLst>
          </p:cNvPr>
          <p:cNvPicPr>
            <a:picLocks noChangeAspect="1"/>
          </p:cNvPicPr>
          <p:nvPr/>
        </p:nvPicPr>
        <p:blipFill>
          <a:blip r:embed="rId3"/>
          <a:srcRect l="15666" t="40110"/>
          <a:stretch/>
        </p:blipFill>
        <p:spPr>
          <a:xfrm>
            <a:off x="11590865" y="7745494"/>
            <a:ext cx="3039535" cy="395958"/>
          </a:xfrm>
          <a:prstGeom prst="rect">
            <a:avLst/>
          </a:prstGeom>
          <a:effectLst/>
        </p:spPr>
      </p:pic>
      <p:pic>
        <p:nvPicPr>
          <p:cNvPr id="2" name="Image 0" descr="preencoded.png"/>
          <p:cNvPicPr>
            <a:picLocks noChangeAspect="1"/>
          </p:cNvPicPr>
          <p:nvPr/>
        </p:nvPicPr>
        <p:blipFill>
          <a:blip r:embed="rId4"/>
          <a:stretch>
            <a:fillRect/>
          </a:stretch>
        </p:blipFill>
        <p:spPr>
          <a:xfrm>
            <a:off x="0" y="0"/>
            <a:ext cx="14630400" cy="2810470"/>
          </a:xfrm>
          <a:prstGeom prst="rect">
            <a:avLst/>
          </a:prstGeom>
        </p:spPr>
      </p:pic>
      <p:sp>
        <p:nvSpPr>
          <p:cNvPr id="3" name="Text 0"/>
          <p:cNvSpPr/>
          <p:nvPr/>
        </p:nvSpPr>
        <p:spPr>
          <a:xfrm>
            <a:off x="786884" y="3429476"/>
            <a:ext cx="9208056" cy="702588"/>
          </a:xfrm>
          <a:prstGeom prst="rect">
            <a:avLst/>
          </a:prstGeom>
          <a:noFill/>
          <a:ln/>
        </p:spPr>
        <p:txBody>
          <a:bodyPr wrap="non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Key Metrics for Turnover Analysis</a:t>
            </a:r>
            <a:endParaRPr lang="en-US" sz="4400" dirty="0"/>
          </a:p>
        </p:txBody>
      </p:sp>
      <p:sp>
        <p:nvSpPr>
          <p:cNvPr id="4" name="Shape 1"/>
          <p:cNvSpPr/>
          <p:nvPr/>
        </p:nvSpPr>
        <p:spPr>
          <a:xfrm>
            <a:off x="786884" y="4722138"/>
            <a:ext cx="505778" cy="505778"/>
          </a:xfrm>
          <a:prstGeom prst="roundRect">
            <a:avLst>
              <a:gd name="adj" fmla="val 18671"/>
            </a:avLst>
          </a:prstGeom>
          <a:solidFill>
            <a:srgbClr val="31136C"/>
          </a:solidFill>
          <a:ln w="7620">
            <a:solidFill>
              <a:srgbClr val="4A2C85"/>
            </a:solidFill>
            <a:prstDash val="solid"/>
          </a:ln>
        </p:spPr>
      </p:sp>
      <p:sp>
        <p:nvSpPr>
          <p:cNvPr id="5" name="Text 2"/>
          <p:cNvSpPr/>
          <p:nvPr/>
        </p:nvSpPr>
        <p:spPr>
          <a:xfrm>
            <a:off x="978813" y="4806315"/>
            <a:ext cx="121801"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17452" y="4722138"/>
            <a:ext cx="2810470"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Attrition Rate</a:t>
            </a:r>
            <a:endParaRPr lang="en-US" sz="2200" dirty="0"/>
          </a:p>
        </p:txBody>
      </p:sp>
      <p:sp>
        <p:nvSpPr>
          <p:cNvPr id="7" name="Text 4"/>
          <p:cNvSpPr/>
          <p:nvPr/>
        </p:nvSpPr>
        <p:spPr>
          <a:xfrm>
            <a:off x="1517452" y="5208389"/>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percentage of employees who leave the company voluntarily or involuntarily during a specific period.</a:t>
            </a:r>
            <a:endParaRPr lang="en-US" sz="1750" dirty="0"/>
          </a:p>
        </p:txBody>
      </p:sp>
      <p:sp>
        <p:nvSpPr>
          <p:cNvPr id="8" name="Shape 5"/>
          <p:cNvSpPr/>
          <p:nvPr/>
        </p:nvSpPr>
        <p:spPr>
          <a:xfrm>
            <a:off x="7427595" y="4722138"/>
            <a:ext cx="505778" cy="505778"/>
          </a:xfrm>
          <a:prstGeom prst="roundRect">
            <a:avLst>
              <a:gd name="adj" fmla="val 18671"/>
            </a:avLst>
          </a:prstGeom>
          <a:solidFill>
            <a:srgbClr val="31136C"/>
          </a:solidFill>
          <a:ln w="7620">
            <a:solidFill>
              <a:srgbClr val="4A2C85"/>
            </a:solidFill>
            <a:prstDash val="solid"/>
          </a:ln>
        </p:spPr>
      </p:sp>
      <p:sp>
        <p:nvSpPr>
          <p:cNvPr id="9" name="Text 6"/>
          <p:cNvSpPr/>
          <p:nvPr/>
        </p:nvSpPr>
        <p:spPr>
          <a:xfrm>
            <a:off x="7584638" y="4806315"/>
            <a:ext cx="191572"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8158163" y="4722138"/>
            <a:ext cx="2810470"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Time to Fill</a:t>
            </a:r>
            <a:endParaRPr lang="en-US" sz="2200" dirty="0"/>
          </a:p>
        </p:txBody>
      </p:sp>
      <p:sp>
        <p:nvSpPr>
          <p:cNvPr id="11" name="Text 8"/>
          <p:cNvSpPr/>
          <p:nvPr/>
        </p:nvSpPr>
        <p:spPr>
          <a:xfrm>
            <a:off x="8158163" y="5208389"/>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average time it takes to hire a new employee for a vacant position.</a:t>
            </a:r>
            <a:endParaRPr lang="en-US" sz="1750" dirty="0"/>
          </a:p>
        </p:txBody>
      </p:sp>
      <p:sp>
        <p:nvSpPr>
          <p:cNvPr id="12" name="Shape 9"/>
          <p:cNvSpPr/>
          <p:nvPr/>
        </p:nvSpPr>
        <p:spPr>
          <a:xfrm>
            <a:off x="786884" y="6405205"/>
            <a:ext cx="505778" cy="505778"/>
          </a:xfrm>
          <a:prstGeom prst="roundRect">
            <a:avLst>
              <a:gd name="adj" fmla="val 18671"/>
            </a:avLst>
          </a:prstGeom>
          <a:solidFill>
            <a:srgbClr val="31136C"/>
          </a:solidFill>
          <a:ln w="7620">
            <a:solidFill>
              <a:srgbClr val="4A2C85"/>
            </a:solidFill>
            <a:prstDash val="solid"/>
          </a:ln>
        </p:spPr>
      </p:sp>
      <p:sp>
        <p:nvSpPr>
          <p:cNvPr id="13" name="Text 10"/>
          <p:cNvSpPr/>
          <p:nvPr/>
        </p:nvSpPr>
        <p:spPr>
          <a:xfrm>
            <a:off x="944642" y="6489383"/>
            <a:ext cx="190262"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517452" y="6405205"/>
            <a:ext cx="2810470"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Cost per Hire</a:t>
            </a:r>
            <a:endParaRPr lang="en-US" sz="2200" dirty="0"/>
          </a:p>
        </p:txBody>
      </p:sp>
      <p:sp>
        <p:nvSpPr>
          <p:cNvPr id="15" name="Text 12"/>
          <p:cNvSpPr/>
          <p:nvPr/>
        </p:nvSpPr>
        <p:spPr>
          <a:xfrm>
            <a:off x="1517452" y="6891457"/>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total cost associated with recruiting and hiring a new employee.</a:t>
            </a:r>
            <a:endParaRPr lang="en-US" sz="1750" dirty="0"/>
          </a:p>
        </p:txBody>
      </p:sp>
      <p:sp>
        <p:nvSpPr>
          <p:cNvPr id="16" name="Shape 13"/>
          <p:cNvSpPr/>
          <p:nvPr/>
        </p:nvSpPr>
        <p:spPr>
          <a:xfrm>
            <a:off x="7427595" y="6405205"/>
            <a:ext cx="505778" cy="505778"/>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7569041" y="6489383"/>
            <a:ext cx="222885" cy="337304"/>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8158163" y="6405205"/>
            <a:ext cx="2810470" cy="35135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Retention Rate</a:t>
            </a:r>
            <a:endParaRPr lang="en-US" sz="2200" dirty="0"/>
          </a:p>
        </p:txBody>
      </p:sp>
      <p:sp>
        <p:nvSpPr>
          <p:cNvPr id="19" name="Text 16"/>
          <p:cNvSpPr/>
          <p:nvPr/>
        </p:nvSpPr>
        <p:spPr>
          <a:xfrm>
            <a:off x="8158163" y="6891457"/>
            <a:ext cx="5685353" cy="719138"/>
          </a:xfrm>
          <a:prstGeom prst="rect">
            <a:avLst/>
          </a:prstGeom>
          <a:noFill/>
          <a:ln/>
        </p:spPr>
        <p:txBody>
          <a:bodyPr wrap="square" lIns="0" tIns="0" rIns="0" bIns="0"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percentage of employees who remain with the company over a specific period.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203013"/>
            <a:ext cx="8528209"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Introduction to Pivot Tables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Definition</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A pivot table is a powerful data analysis tool that allows you to summarize and analyze large datasets by grouping and aggregating data based on different criteria.</a:t>
            </a:r>
            <a:endParaRPr lang="en-US" sz="1900" dirty="0"/>
          </a:p>
        </p:txBody>
      </p:sp>
      <p:sp>
        <p:nvSpPr>
          <p:cNvPr id="5" name="Text 3"/>
          <p:cNvSpPr/>
          <p:nvPr/>
        </p:nvSpPr>
        <p:spPr>
          <a:xfrm>
            <a:off x="7623929"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Functionality</a:t>
            </a:r>
            <a:endParaRPr lang="en-US" sz="2400" dirty="0"/>
          </a:p>
        </p:txBody>
      </p:sp>
      <p:sp>
        <p:nvSpPr>
          <p:cNvPr id="6" name="Text 4"/>
          <p:cNvSpPr/>
          <p:nvPr/>
        </p:nvSpPr>
        <p:spPr>
          <a:xfrm>
            <a:off x="7623929" y="4224218"/>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Pivot tables enable you to quickly create dynamic reports, identify trends, and gain insights from your data.</a:t>
            </a:r>
            <a:endParaRPr lang="en-US" sz="1900" dirty="0"/>
          </a:p>
        </p:txBody>
      </p:sp>
      <p:pic>
        <p:nvPicPr>
          <p:cNvPr id="8" name="Picture 7">
            <a:extLst>
              <a:ext uri="{FF2B5EF4-FFF2-40B4-BE49-F238E27FC236}">
                <a16:creationId xmlns:a16="http://schemas.microsoft.com/office/drawing/2014/main" id="{1AEE36E8-6D69-917C-E297-7AB5D86E4683}"/>
              </a:ext>
            </a:extLst>
          </p:cNvPr>
          <p:cNvPicPr>
            <a:picLocks noChangeAspect="1"/>
          </p:cNvPicPr>
          <p:nvPr/>
        </p:nvPicPr>
        <p:blipFill>
          <a:blip r:embed="rId3"/>
          <a:srcRect l="15666" t="40110"/>
          <a:stretch/>
        </p:blipFill>
        <p:spPr>
          <a:xfrm>
            <a:off x="11590865" y="7745494"/>
            <a:ext cx="3039535" cy="395958"/>
          </a:xfrm>
          <a:prstGeom prst="rect">
            <a:avLst/>
          </a:prstGeom>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7239" y="602813"/>
            <a:ext cx="7609523" cy="1369933"/>
          </a:xfrm>
          <a:prstGeom prst="rect">
            <a:avLst/>
          </a:prstGeom>
          <a:noFill/>
          <a:ln/>
        </p:spPr>
        <p:txBody>
          <a:bodyPr wrap="square" lIns="0" tIns="0" rIns="0" bIns="0" rtlCol="0" anchor="t"/>
          <a:lstStyle/>
          <a:p>
            <a:pPr marL="0" indent="0">
              <a:lnSpc>
                <a:spcPts val="5350"/>
              </a:lnSpc>
              <a:buNone/>
            </a:pPr>
            <a:r>
              <a:rPr lang="en-US" sz="4300" dirty="0">
                <a:solidFill>
                  <a:srgbClr val="F2F0F4"/>
                </a:solidFill>
                <a:latin typeface="Montserrat" pitchFamily="34" charset="0"/>
                <a:ea typeface="Montserrat" pitchFamily="34" charset="-122"/>
                <a:cs typeface="Montserrat" pitchFamily="34" charset="-120"/>
              </a:rPr>
              <a:t>Benefits of Using Pivot Tables</a:t>
            </a:r>
            <a:endParaRPr lang="en-US" sz="4300" dirty="0"/>
          </a:p>
        </p:txBody>
      </p:sp>
      <p:sp>
        <p:nvSpPr>
          <p:cNvPr id="4" name="Shape 1"/>
          <p:cNvSpPr/>
          <p:nvPr/>
        </p:nvSpPr>
        <p:spPr>
          <a:xfrm>
            <a:off x="767239" y="2301597"/>
            <a:ext cx="7609523" cy="1628894"/>
          </a:xfrm>
          <a:prstGeom prst="roundRect">
            <a:avLst>
              <a:gd name="adj" fmla="val 5653"/>
            </a:avLst>
          </a:prstGeom>
          <a:solidFill>
            <a:srgbClr val="31136C"/>
          </a:solidFill>
          <a:ln w="7620">
            <a:solidFill>
              <a:srgbClr val="4A2C85"/>
            </a:solidFill>
            <a:prstDash val="solid"/>
          </a:ln>
        </p:spPr>
      </p:sp>
      <p:sp>
        <p:nvSpPr>
          <p:cNvPr id="5" name="Text 2"/>
          <p:cNvSpPr/>
          <p:nvPr/>
        </p:nvSpPr>
        <p:spPr>
          <a:xfrm>
            <a:off x="994053" y="2528411"/>
            <a:ext cx="2853095" cy="342543"/>
          </a:xfrm>
          <a:prstGeom prst="rect">
            <a:avLst/>
          </a:prstGeom>
          <a:noFill/>
          <a:ln/>
        </p:spPr>
        <p:txBody>
          <a:bodyPr wrap="none" lIns="0" tIns="0" rIns="0" bIns="0" rtlCol="0" anchor="t"/>
          <a:lstStyle/>
          <a:p>
            <a:pPr marL="0" indent="0">
              <a:lnSpc>
                <a:spcPts val="2650"/>
              </a:lnSpc>
              <a:buNone/>
            </a:pPr>
            <a:r>
              <a:rPr lang="en-US" sz="2150" dirty="0">
                <a:solidFill>
                  <a:srgbClr val="DCD7E5"/>
                </a:solidFill>
                <a:latin typeface="Montserrat" pitchFamily="34" charset="0"/>
                <a:ea typeface="Montserrat" pitchFamily="34" charset="-122"/>
                <a:cs typeface="Montserrat" pitchFamily="34" charset="-120"/>
              </a:rPr>
              <a:t>Data Summarization</a:t>
            </a:r>
            <a:endParaRPr lang="en-US" sz="2150" dirty="0"/>
          </a:p>
        </p:txBody>
      </p:sp>
      <p:sp>
        <p:nvSpPr>
          <p:cNvPr id="6" name="Text 3"/>
          <p:cNvSpPr/>
          <p:nvPr/>
        </p:nvSpPr>
        <p:spPr>
          <a:xfrm>
            <a:off x="994053" y="3002399"/>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pitchFamily="34" charset="0"/>
                <a:ea typeface="Heebo" pitchFamily="34" charset="-122"/>
                <a:cs typeface="Heebo" pitchFamily="34" charset="-120"/>
              </a:rPr>
              <a:t>Pivot tables condense large datasets into meaningful summaries, making it easier to understand and interpret data.</a:t>
            </a:r>
            <a:endParaRPr lang="en-US" sz="1700" dirty="0"/>
          </a:p>
        </p:txBody>
      </p:sp>
      <p:sp>
        <p:nvSpPr>
          <p:cNvPr id="7" name="Shape 4"/>
          <p:cNvSpPr/>
          <p:nvPr/>
        </p:nvSpPr>
        <p:spPr>
          <a:xfrm>
            <a:off x="767239" y="4149685"/>
            <a:ext cx="7609523" cy="1628894"/>
          </a:xfrm>
          <a:prstGeom prst="roundRect">
            <a:avLst>
              <a:gd name="adj" fmla="val 5653"/>
            </a:avLst>
          </a:prstGeom>
          <a:solidFill>
            <a:srgbClr val="31136C"/>
          </a:solidFill>
          <a:ln w="7620">
            <a:solidFill>
              <a:srgbClr val="4A2C85"/>
            </a:solidFill>
            <a:prstDash val="solid"/>
          </a:ln>
        </p:spPr>
      </p:sp>
      <p:sp>
        <p:nvSpPr>
          <p:cNvPr id="8" name="Text 5"/>
          <p:cNvSpPr/>
          <p:nvPr/>
        </p:nvSpPr>
        <p:spPr>
          <a:xfrm>
            <a:off x="994053" y="4376499"/>
            <a:ext cx="2740343" cy="342543"/>
          </a:xfrm>
          <a:prstGeom prst="rect">
            <a:avLst/>
          </a:prstGeom>
          <a:noFill/>
          <a:ln/>
        </p:spPr>
        <p:txBody>
          <a:bodyPr wrap="none" lIns="0" tIns="0" rIns="0" bIns="0" rtlCol="0" anchor="t"/>
          <a:lstStyle/>
          <a:p>
            <a:pPr marL="0" indent="0">
              <a:lnSpc>
                <a:spcPts val="2650"/>
              </a:lnSpc>
              <a:buNone/>
            </a:pPr>
            <a:r>
              <a:rPr lang="en-US" sz="2150" dirty="0">
                <a:solidFill>
                  <a:srgbClr val="DCD7E5"/>
                </a:solidFill>
                <a:latin typeface="Montserrat" pitchFamily="34" charset="0"/>
                <a:ea typeface="Montserrat" pitchFamily="34" charset="-122"/>
                <a:cs typeface="Montserrat" pitchFamily="34" charset="-120"/>
              </a:rPr>
              <a:t>Trend Identification</a:t>
            </a:r>
            <a:endParaRPr lang="en-US" sz="2150" dirty="0"/>
          </a:p>
        </p:txBody>
      </p:sp>
      <p:sp>
        <p:nvSpPr>
          <p:cNvPr id="9" name="Text 6"/>
          <p:cNvSpPr/>
          <p:nvPr/>
        </p:nvSpPr>
        <p:spPr>
          <a:xfrm>
            <a:off x="994053" y="4850487"/>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pitchFamily="34" charset="0"/>
                <a:ea typeface="Heebo" pitchFamily="34" charset="-122"/>
                <a:cs typeface="Heebo" pitchFamily="34" charset="-120"/>
              </a:rPr>
              <a:t>They help identify patterns and trends in data, allowing you to make informed decisions based on insights.</a:t>
            </a:r>
            <a:endParaRPr lang="en-US" sz="1700" dirty="0"/>
          </a:p>
        </p:txBody>
      </p:sp>
      <p:sp>
        <p:nvSpPr>
          <p:cNvPr id="10" name="Shape 7"/>
          <p:cNvSpPr/>
          <p:nvPr/>
        </p:nvSpPr>
        <p:spPr>
          <a:xfrm>
            <a:off x="767239" y="5997773"/>
            <a:ext cx="7609523" cy="1628894"/>
          </a:xfrm>
          <a:prstGeom prst="roundRect">
            <a:avLst>
              <a:gd name="adj" fmla="val 5653"/>
            </a:avLst>
          </a:prstGeom>
          <a:solidFill>
            <a:srgbClr val="31136C"/>
          </a:solidFill>
          <a:ln w="7620">
            <a:solidFill>
              <a:srgbClr val="4A2C85"/>
            </a:solidFill>
            <a:prstDash val="solid"/>
          </a:ln>
        </p:spPr>
      </p:sp>
      <p:sp>
        <p:nvSpPr>
          <p:cNvPr id="11" name="Text 8"/>
          <p:cNvSpPr/>
          <p:nvPr/>
        </p:nvSpPr>
        <p:spPr>
          <a:xfrm>
            <a:off x="994053" y="6224588"/>
            <a:ext cx="2740343" cy="342543"/>
          </a:xfrm>
          <a:prstGeom prst="rect">
            <a:avLst/>
          </a:prstGeom>
          <a:noFill/>
          <a:ln/>
        </p:spPr>
        <p:txBody>
          <a:bodyPr wrap="none" lIns="0" tIns="0" rIns="0" bIns="0" rtlCol="0" anchor="t"/>
          <a:lstStyle/>
          <a:p>
            <a:pPr marL="0" indent="0">
              <a:lnSpc>
                <a:spcPts val="2650"/>
              </a:lnSpc>
              <a:buNone/>
            </a:pPr>
            <a:r>
              <a:rPr lang="en-US" sz="2150" dirty="0">
                <a:solidFill>
                  <a:srgbClr val="DCD7E5"/>
                </a:solidFill>
                <a:latin typeface="Montserrat" pitchFamily="34" charset="0"/>
                <a:ea typeface="Montserrat" pitchFamily="34" charset="-122"/>
                <a:cs typeface="Montserrat" pitchFamily="34" charset="-120"/>
              </a:rPr>
              <a:t>Data Exploration</a:t>
            </a:r>
            <a:endParaRPr lang="en-US" sz="2150" dirty="0"/>
          </a:p>
        </p:txBody>
      </p:sp>
      <p:sp>
        <p:nvSpPr>
          <p:cNvPr id="12" name="Text 9"/>
          <p:cNvSpPr/>
          <p:nvPr/>
        </p:nvSpPr>
        <p:spPr>
          <a:xfrm>
            <a:off x="994053" y="6698575"/>
            <a:ext cx="7155894" cy="701278"/>
          </a:xfrm>
          <a:prstGeom prst="rect">
            <a:avLst/>
          </a:prstGeom>
          <a:noFill/>
          <a:ln/>
        </p:spPr>
        <p:txBody>
          <a:bodyPr wrap="square" lIns="0" tIns="0" rIns="0" bIns="0" rtlCol="0" anchor="t"/>
          <a:lstStyle/>
          <a:p>
            <a:pPr marL="0" indent="0">
              <a:lnSpc>
                <a:spcPts val="2750"/>
              </a:lnSpc>
              <a:buNone/>
            </a:pPr>
            <a:r>
              <a:rPr lang="en-US" sz="1700" dirty="0">
                <a:solidFill>
                  <a:srgbClr val="DCD7E5"/>
                </a:solidFill>
                <a:latin typeface="Heebo" pitchFamily="34" charset="0"/>
                <a:ea typeface="Heebo" pitchFamily="34" charset="-122"/>
                <a:cs typeface="Heebo" pitchFamily="34" charset="-120"/>
              </a:rPr>
              <a:t>Pivot tables provide a flexible way to explore data from different angles, uncovering hidden relationships and patterns.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07995"/>
          </a:xfrm>
          <a:prstGeom prst="rect">
            <a:avLst/>
          </a:prstGeom>
        </p:spPr>
      </p:pic>
      <p:sp>
        <p:nvSpPr>
          <p:cNvPr id="3" name="Text 0"/>
          <p:cNvSpPr/>
          <p:nvPr/>
        </p:nvSpPr>
        <p:spPr>
          <a:xfrm>
            <a:off x="842248" y="3677126"/>
            <a:ext cx="8647271" cy="751999"/>
          </a:xfrm>
          <a:prstGeom prst="rect">
            <a:avLst/>
          </a:prstGeom>
          <a:noFill/>
          <a:ln/>
        </p:spPr>
        <p:txBody>
          <a:bodyPr wrap="none" lIns="0" tIns="0" rIns="0" bIns="0" rtlCol="0" anchor="t"/>
          <a:lstStyle/>
          <a:p>
            <a:pPr marL="0" indent="0">
              <a:lnSpc>
                <a:spcPts val="5900"/>
              </a:lnSpc>
              <a:buNone/>
            </a:pPr>
            <a:r>
              <a:rPr lang="en-US" sz="4700" dirty="0">
                <a:solidFill>
                  <a:srgbClr val="F2F0F4"/>
                </a:solidFill>
                <a:latin typeface="Montserrat" pitchFamily="34" charset="0"/>
                <a:ea typeface="Montserrat" pitchFamily="34" charset="-122"/>
                <a:cs typeface="Montserrat" pitchFamily="34" charset="-120"/>
              </a:rPr>
              <a:t>Components of a Pivot Table</a:t>
            </a:r>
            <a:endParaRPr lang="en-US" sz="4700" dirty="0"/>
          </a:p>
        </p:txBody>
      </p:sp>
      <p:sp>
        <p:nvSpPr>
          <p:cNvPr id="4" name="Shape 1"/>
          <p:cNvSpPr/>
          <p:nvPr/>
        </p:nvSpPr>
        <p:spPr>
          <a:xfrm>
            <a:off x="842248" y="4790003"/>
            <a:ext cx="12945904" cy="2770346"/>
          </a:xfrm>
          <a:prstGeom prst="roundRect">
            <a:avLst>
              <a:gd name="adj" fmla="val 3648"/>
            </a:avLst>
          </a:prstGeom>
          <a:noFill/>
          <a:ln w="7620">
            <a:solidFill>
              <a:srgbClr val="FFFFFF">
                <a:alpha val="24000"/>
              </a:srgbClr>
            </a:solidFill>
            <a:prstDash val="solid"/>
          </a:ln>
        </p:spPr>
      </p:sp>
      <p:sp>
        <p:nvSpPr>
          <p:cNvPr id="5" name="Shape 2"/>
          <p:cNvSpPr/>
          <p:nvPr/>
        </p:nvSpPr>
        <p:spPr>
          <a:xfrm>
            <a:off x="849868" y="4797623"/>
            <a:ext cx="12930664" cy="688777"/>
          </a:xfrm>
          <a:prstGeom prst="rect">
            <a:avLst/>
          </a:prstGeom>
          <a:solidFill>
            <a:srgbClr val="FFFFFF">
              <a:alpha val="4000"/>
            </a:srgbClr>
          </a:solidFill>
          <a:ln/>
        </p:spPr>
      </p:sp>
      <p:sp>
        <p:nvSpPr>
          <p:cNvPr id="6" name="Text 3"/>
          <p:cNvSpPr/>
          <p:nvPr/>
        </p:nvSpPr>
        <p:spPr>
          <a:xfrm>
            <a:off x="1090493" y="494954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Rows</a:t>
            </a:r>
            <a:endParaRPr lang="en-US" sz="1850" dirty="0"/>
          </a:p>
        </p:txBody>
      </p:sp>
      <p:sp>
        <p:nvSpPr>
          <p:cNvPr id="7" name="Text 4"/>
          <p:cNvSpPr/>
          <p:nvPr/>
        </p:nvSpPr>
        <p:spPr>
          <a:xfrm>
            <a:off x="7559635" y="494954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Categories that define the rows of the table.</a:t>
            </a:r>
            <a:endParaRPr lang="en-US" sz="1850" dirty="0"/>
          </a:p>
        </p:txBody>
      </p:sp>
      <p:sp>
        <p:nvSpPr>
          <p:cNvPr id="8" name="Shape 5"/>
          <p:cNvSpPr/>
          <p:nvPr/>
        </p:nvSpPr>
        <p:spPr>
          <a:xfrm>
            <a:off x="849868" y="5486400"/>
            <a:ext cx="12930664" cy="688777"/>
          </a:xfrm>
          <a:prstGeom prst="rect">
            <a:avLst/>
          </a:prstGeom>
          <a:solidFill>
            <a:srgbClr val="000000">
              <a:alpha val="4000"/>
            </a:srgbClr>
          </a:solidFill>
          <a:ln/>
        </p:spPr>
      </p:sp>
      <p:sp>
        <p:nvSpPr>
          <p:cNvPr id="9" name="Text 6"/>
          <p:cNvSpPr/>
          <p:nvPr/>
        </p:nvSpPr>
        <p:spPr>
          <a:xfrm>
            <a:off x="1090493" y="5638324"/>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Columns</a:t>
            </a:r>
            <a:endParaRPr lang="en-US" sz="1850" dirty="0"/>
          </a:p>
        </p:txBody>
      </p:sp>
      <p:sp>
        <p:nvSpPr>
          <p:cNvPr id="10" name="Text 7"/>
          <p:cNvSpPr/>
          <p:nvPr/>
        </p:nvSpPr>
        <p:spPr>
          <a:xfrm>
            <a:off x="7559635" y="5638324"/>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Categories that define the columns of the table.</a:t>
            </a:r>
            <a:endParaRPr lang="en-US" sz="1850" dirty="0"/>
          </a:p>
        </p:txBody>
      </p:sp>
      <p:sp>
        <p:nvSpPr>
          <p:cNvPr id="11" name="Shape 8"/>
          <p:cNvSpPr/>
          <p:nvPr/>
        </p:nvSpPr>
        <p:spPr>
          <a:xfrm>
            <a:off x="849868" y="6175177"/>
            <a:ext cx="12930664" cy="688777"/>
          </a:xfrm>
          <a:prstGeom prst="rect">
            <a:avLst/>
          </a:prstGeom>
          <a:solidFill>
            <a:srgbClr val="FFFFFF">
              <a:alpha val="4000"/>
            </a:srgbClr>
          </a:solidFill>
          <a:ln/>
        </p:spPr>
      </p:sp>
      <p:sp>
        <p:nvSpPr>
          <p:cNvPr id="12" name="Text 9"/>
          <p:cNvSpPr/>
          <p:nvPr/>
        </p:nvSpPr>
        <p:spPr>
          <a:xfrm>
            <a:off x="1090493" y="6327100"/>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Values</a:t>
            </a:r>
            <a:endParaRPr lang="en-US" sz="1850" dirty="0"/>
          </a:p>
        </p:txBody>
      </p:sp>
      <p:sp>
        <p:nvSpPr>
          <p:cNvPr id="13" name="Text 10"/>
          <p:cNvSpPr/>
          <p:nvPr/>
        </p:nvSpPr>
        <p:spPr>
          <a:xfrm>
            <a:off x="7559635" y="6327100"/>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The data that is aggregated and displayed in the table.</a:t>
            </a:r>
            <a:endParaRPr lang="en-US" sz="1850" dirty="0"/>
          </a:p>
        </p:txBody>
      </p:sp>
      <p:sp>
        <p:nvSpPr>
          <p:cNvPr id="14" name="Shape 11"/>
          <p:cNvSpPr/>
          <p:nvPr/>
        </p:nvSpPr>
        <p:spPr>
          <a:xfrm>
            <a:off x="849868" y="6863953"/>
            <a:ext cx="12930664" cy="688777"/>
          </a:xfrm>
          <a:prstGeom prst="rect">
            <a:avLst/>
          </a:prstGeom>
          <a:solidFill>
            <a:srgbClr val="000000">
              <a:alpha val="4000"/>
            </a:srgbClr>
          </a:solidFill>
          <a:ln/>
        </p:spPr>
      </p:sp>
      <p:sp>
        <p:nvSpPr>
          <p:cNvPr id="15" name="Text 12"/>
          <p:cNvSpPr/>
          <p:nvPr/>
        </p:nvSpPr>
        <p:spPr>
          <a:xfrm>
            <a:off x="1090493" y="701587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Filters</a:t>
            </a:r>
            <a:endParaRPr lang="en-US" sz="1850" dirty="0"/>
          </a:p>
        </p:txBody>
      </p:sp>
      <p:sp>
        <p:nvSpPr>
          <p:cNvPr id="16" name="Text 13"/>
          <p:cNvSpPr/>
          <p:nvPr/>
        </p:nvSpPr>
        <p:spPr>
          <a:xfrm>
            <a:off x="7559635" y="7015877"/>
            <a:ext cx="5980271" cy="384929"/>
          </a:xfrm>
          <a:prstGeom prst="rect">
            <a:avLst/>
          </a:prstGeom>
          <a:noFill/>
          <a:ln/>
        </p:spPr>
        <p:txBody>
          <a:bodyPr wrap="non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Criteria used to filter the data displayed in the table.</a:t>
            </a:r>
            <a:endParaRPr lang="en-US" sz="1850" dirty="0"/>
          </a:p>
        </p:txBody>
      </p:sp>
      <p:pic>
        <p:nvPicPr>
          <p:cNvPr id="18" name="Picture 17">
            <a:extLst>
              <a:ext uri="{FF2B5EF4-FFF2-40B4-BE49-F238E27FC236}">
                <a16:creationId xmlns:a16="http://schemas.microsoft.com/office/drawing/2014/main" id="{E5318A2D-D093-F040-69FB-0B146417E131}"/>
              </a:ext>
            </a:extLst>
          </p:cNvPr>
          <p:cNvPicPr>
            <a:picLocks noChangeAspect="1"/>
          </p:cNvPicPr>
          <p:nvPr/>
        </p:nvPicPr>
        <p:blipFill>
          <a:blip r:embed="rId4"/>
          <a:srcRect l="15666" t="40110"/>
          <a:stretch/>
        </p:blipFill>
        <p:spPr>
          <a:xfrm>
            <a:off x="11590865" y="7745494"/>
            <a:ext cx="3039535" cy="395958"/>
          </a:xfrm>
          <a:prstGeom prst="rect">
            <a:avLst/>
          </a:prstGeom>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773311" y="607576"/>
            <a:ext cx="7597378" cy="1381125"/>
          </a:xfrm>
          <a:prstGeom prst="rect">
            <a:avLst/>
          </a:prstGeom>
          <a:noFill/>
          <a:ln/>
        </p:spPr>
        <p:txBody>
          <a:bodyPr wrap="square" lIns="0" tIns="0" rIns="0" bIns="0" rtlCol="0" anchor="t"/>
          <a:lstStyle/>
          <a:p>
            <a:pPr marL="0" indent="0">
              <a:lnSpc>
                <a:spcPts val="5400"/>
              </a:lnSpc>
              <a:buNone/>
            </a:pPr>
            <a:r>
              <a:rPr lang="en-US" sz="4300" dirty="0">
                <a:solidFill>
                  <a:srgbClr val="F2F0F4"/>
                </a:solidFill>
                <a:latin typeface="Montserrat" pitchFamily="34" charset="0"/>
                <a:ea typeface="Montserrat" pitchFamily="34" charset="-122"/>
                <a:cs typeface="Montserrat" pitchFamily="34" charset="-120"/>
              </a:rPr>
              <a:t>Case Study: Analyzing Employee Turnover</a:t>
            </a:r>
            <a:endParaRPr lang="en-US" sz="4300" dirty="0"/>
          </a:p>
        </p:txBody>
      </p:sp>
      <p:pic>
        <p:nvPicPr>
          <p:cNvPr id="4" name="Image 1" descr="preencoded.png"/>
          <p:cNvPicPr>
            <a:picLocks noChangeAspect="1"/>
          </p:cNvPicPr>
          <p:nvPr/>
        </p:nvPicPr>
        <p:blipFill>
          <a:blip r:embed="rId4"/>
          <a:stretch>
            <a:fillRect/>
          </a:stretch>
        </p:blipFill>
        <p:spPr>
          <a:xfrm>
            <a:off x="773311" y="2320052"/>
            <a:ext cx="1104781" cy="1767721"/>
          </a:xfrm>
          <a:prstGeom prst="rect">
            <a:avLst/>
          </a:prstGeom>
        </p:spPr>
      </p:pic>
      <p:sp>
        <p:nvSpPr>
          <p:cNvPr id="5" name="Text 1"/>
          <p:cNvSpPr/>
          <p:nvPr/>
        </p:nvSpPr>
        <p:spPr>
          <a:xfrm>
            <a:off x="2209443" y="2540913"/>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Dataset Overview</a:t>
            </a:r>
            <a:endParaRPr lang="en-US" sz="2150" dirty="0"/>
          </a:p>
        </p:txBody>
      </p:sp>
      <p:sp>
        <p:nvSpPr>
          <p:cNvPr id="6" name="Text 2"/>
          <p:cNvSpPr/>
          <p:nvPr/>
        </p:nvSpPr>
        <p:spPr>
          <a:xfrm>
            <a:off x="2209443" y="3018711"/>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pitchFamily="34" charset="0"/>
                <a:ea typeface="Heebo" pitchFamily="34" charset="-122"/>
                <a:cs typeface="Heebo" pitchFamily="34" charset="-120"/>
              </a:rPr>
              <a:t>The dataset includes information on employee demographics, tenure, department, and reason for leaving.</a:t>
            </a:r>
            <a:endParaRPr lang="en-US" sz="1700" dirty="0"/>
          </a:p>
        </p:txBody>
      </p:sp>
      <p:pic>
        <p:nvPicPr>
          <p:cNvPr id="7" name="Image 2" descr="preencoded.png"/>
          <p:cNvPicPr>
            <a:picLocks noChangeAspect="1"/>
          </p:cNvPicPr>
          <p:nvPr/>
        </p:nvPicPr>
        <p:blipFill>
          <a:blip r:embed="rId5"/>
          <a:stretch>
            <a:fillRect/>
          </a:stretch>
        </p:blipFill>
        <p:spPr>
          <a:xfrm>
            <a:off x="773311" y="4087773"/>
            <a:ext cx="1104781" cy="1767721"/>
          </a:xfrm>
          <a:prstGeom prst="rect">
            <a:avLst/>
          </a:prstGeom>
        </p:spPr>
      </p:pic>
      <p:sp>
        <p:nvSpPr>
          <p:cNvPr id="8" name="Text 3"/>
          <p:cNvSpPr/>
          <p:nvPr/>
        </p:nvSpPr>
        <p:spPr>
          <a:xfrm>
            <a:off x="2209443" y="4308634"/>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Pivot Table Analysis</a:t>
            </a:r>
            <a:endParaRPr lang="en-US" sz="2150" dirty="0"/>
          </a:p>
        </p:txBody>
      </p:sp>
      <p:sp>
        <p:nvSpPr>
          <p:cNvPr id="9" name="Text 4"/>
          <p:cNvSpPr/>
          <p:nvPr/>
        </p:nvSpPr>
        <p:spPr>
          <a:xfrm>
            <a:off x="2209443" y="4786432"/>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pitchFamily="34" charset="0"/>
                <a:ea typeface="Heebo" pitchFamily="34" charset="-122"/>
                <a:cs typeface="Heebo" pitchFamily="34" charset="-120"/>
              </a:rPr>
              <a:t>We will use pivot tables to analyze the data and identify key trends and insights.</a:t>
            </a:r>
            <a:endParaRPr lang="en-US" sz="1700" dirty="0"/>
          </a:p>
        </p:txBody>
      </p:sp>
      <p:pic>
        <p:nvPicPr>
          <p:cNvPr id="10" name="Image 3" descr="preencoded.png"/>
          <p:cNvPicPr>
            <a:picLocks noChangeAspect="1"/>
          </p:cNvPicPr>
          <p:nvPr/>
        </p:nvPicPr>
        <p:blipFill>
          <a:blip r:embed="rId6"/>
          <a:stretch>
            <a:fillRect/>
          </a:stretch>
        </p:blipFill>
        <p:spPr>
          <a:xfrm>
            <a:off x="773311" y="5855494"/>
            <a:ext cx="1104781" cy="1767721"/>
          </a:xfrm>
          <a:prstGeom prst="rect">
            <a:avLst/>
          </a:prstGeom>
        </p:spPr>
      </p:pic>
      <p:sp>
        <p:nvSpPr>
          <p:cNvPr id="11" name="Text 5"/>
          <p:cNvSpPr/>
          <p:nvPr/>
        </p:nvSpPr>
        <p:spPr>
          <a:xfrm>
            <a:off x="2209443" y="6076355"/>
            <a:ext cx="2762131" cy="345281"/>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Chart Visualization</a:t>
            </a:r>
            <a:endParaRPr lang="en-US" sz="2150" dirty="0"/>
          </a:p>
        </p:txBody>
      </p:sp>
      <p:sp>
        <p:nvSpPr>
          <p:cNvPr id="12" name="Text 6"/>
          <p:cNvSpPr/>
          <p:nvPr/>
        </p:nvSpPr>
        <p:spPr>
          <a:xfrm>
            <a:off x="2209443" y="6554153"/>
            <a:ext cx="6161246" cy="706993"/>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pitchFamily="34" charset="0"/>
                <a:ea typeface="Heebo" pitchFamily="34" charset="-122"/>
                <a:cs typeface="Heebo" pitchFamily="34" charset="-120"/>
              </a:rPr>
              <a:t>Charts will be used to visually represent the findings and make the data more accessible.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729496"/>
            <a:ext cx="9492258"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Key Findings from the Analysis</a:t>
            </a:r>
            <a:endParaRPr lang="en-US" sz="4850" dirty="0"/>
          </a:p>
        </p:txBody>
      </p:sp>
      <p:pic>
        <p:nvPicPr>
          <p:cNvPr id="3" name="Image 0" descr="preencoded.png"/>
          <p:cNvPicPr>
            <a:picLocks noChangeAspect="1"/>
          </p:cNvPicPr>
          <p:nvPr/>
        </p:nvPicPr>
        <p:blipFill>
          <a:blip r:embed="rId3"/>
          <a:stretch>
            <a:fillRect/>
          </a:stretch>
        </p:blipFill>
        <p:spPr>
          <a:xfrm>
            <a:off x="864037" y="1994773"/>
            <a:ext cx="6266021" cy="3872627"/>
          </a:xfrm>
          <a:prstGeom prst="rect">
            <a:avLst/>
          </a:prstGeom>
        </p:spPr>
      </p:pic>
      <p:sp>
        <p:nvSpPr>
          <p:cNvPr id="4" name="Text 1"/>
          <p:cNvSpPr/>
          <p:nvPr/>
        </p:nvSpPr>
        <p:spPr>
          <a:xfrm>
            <a:off x="864037" y="6176010"/>
            <a:ext cx="3807023"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Departmental Variations</a:t>
            </a:r>
            <a:endParaRPr lang="en-US" sz="2400" dirty="0"/>
          </a:p>
        </p:txBody>
      </p:sp>
      <p:sp>
        <p:nvSpPr>
          <p:cNvPr id="5" name="Text 2"/>
          <p:cNvSpPr/>
          <p:nvPr/>
        </p:nvSpPr>
        <p:spPr>
          <a:xfrm>
            <a:off x="864037" y="6709886"/>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The analysis revealed significant differences in turnover rates across different departments.</a:t>
            </a:r>
            <a:endParaRPr lang="en-US" sz="1900" dirty="0"/>
          </a:p>
        </p:txBody>
      </p:sp>
      <p:pic>
        <p:nvPicPr>
          <p:cNvPr id="6" name="Image 1" descr="preencoded.png"/>
          <p:cNvPicPr>
            <a:picLocks noChangeAspect="1"/>
          </p:cNvPicPr>
          <p:nvPr/>
        </p:nvPicPr>
        <p:blipFill>
          <a:blip r:embed="rId4"/>
          <a:stretch>
            <a:fillRect/>
          </a:stretch>
        </p:blipFill>
        <p:spPr>
          <a:xfrm>
            <a:off x="7500342" y="1994773"/>
            <a:ext cx="6266021" cy="3872627"/>
          </a:xfrm>
          <a:prstGeom prst="rect">
            <a:avLst/>
          </a:prstGeom>
        </p:spPr>
      </p:pic>
      <p:sp>
        <p:nvSpPr>
          <p:cNvPr id="7" name="Text 3"/>
          <p:cNvSpPr/>
          <p:nvPr/>
        </p:nvSpPr>
        <p:spPr>
          <a:xfrm>
            <a:off x="7500342" y="617601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DCD7E5"/>
                </a:solidFill>
                <a:latin typeface="Montserrat" pitchFamily="34" charset="0"/>
                <a:ea typeface="Montserrat" pitchFamily="34" charset="-122"/>
                <a:cs typeface="Montserrat" pitchFamily="34" charset="-120"/>
              </a:rPr>
              <a:t>Trend Analysis</a:t>
            </a:r>
            <a:endParaRPr lang="en-US" sz="2400" dirty="0"/>
          </a:p>
        </p:txBody>
      </p:sp>
      <p:sp>
        <p:nvSpPr>
          <p:cNvPr id="8" name="Text 4"/>
          <p:cNvSpPr/>
          <p:nvPr/>
        </p:nvSpPr>
        <p:spPr>
          <a:xfrm>
            <a:off x="7500342" y="6709886"/>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DCD7E5"/>
                </a:solidFill>
                <a:latin typeface="Heebo" pitchFamily="34" charset="0"/>
                <a:ea typeface="Heebo" pitchFamily="34" charset="-122"/>
                <a:cs typeface="Heebo" pitchFamily="34" charset="-120"/>
              </a:rPr>
              <a:t>The data indicated an increasing trend in employee turnover over the past few years.</a:t>
            </a:r>
            <a:endParaRPr lang="en-US" sz="1900" dirty="0"/>
          </a:p>
        </p:txBody>
      </p:sp>
      <p:pic>
        <p:nvPicPr>
          <p:cNvPr id="10" name="Picture 9">
            <a:extLst>
              <a:ext uri="{FF2B5EF4-FFF2-40B4-BE49-F238E27FC236}">
                <a16:creationId xmlns:a16="http://schemas.microsoft.com/office/drawing/2014/main" id="{983D300E-8DD1-2408-208B-97A94C2F5D7F}"/>
              </a:ext>
            </a:extLst>
          </p:cNvPr>
          <p:cNvPicPr>
            <a:picLocks noChangeAspect="1"/>
          </p:cNvPicPr>
          <p:nvPr/>
        </p:nvPicPr>
        <p:blipFill>
          <a:blip r:embed="rId5"/>
          <a:srcRect l="15666" t="40110"/>
          <a:stretch/>
        </p:blipFill>
        <p:spPr>
          <a:xfrm>
            <a:off x="11590865" y="7745494"/>
            <a:ext cx="3039535" cy="395958"/>
          </a:xfrm>
          <a:prstGeom prst="rect">
            <a:avLst/>
          </a:prstGeom>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mitv3191@gmail.com</cp:lastModifiedBy>
  <cp:revision>3</cp:revision>
  <dcterms:created xsi:type="dcterms:W3CDTF">2024-08-31T06:12:47Z</dcterms:created>
  <dcterms:modified xsi:type="dcterms:W3CDTF">2024-08-31T07:27:09Z</dcterms:modified>
</cp:coreProperties>
</file>